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x-none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x-none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01F9CA3-105E-4857-9057-6DB6197DA786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F5CE407-6216-4202-80E4-A30DC2F709B2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zuleica@isps.org.br" TargetMode="External"/><Relationship Id="rId2" Type="http://schemas.openxmlformats.org/officeDocument/2006/relationships/hyperlink" Target="mailto:rodrigoxavier@petropolis.rj.gov.br" TargetMode="Externa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7068" y="762001"/>
            <a:ext cx="8788398" cy="1724867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4800" b="1" dirty="0" smtClean="0">
                <a:latin typeface="Calibri"/>
                <a:cs typeface="Calibri"/>
              </a:rPr>
              <a:t>CURSO</a:t>
            </a:r>
            <a:br>
              <a:rPr lang="en-US" sz="4800" b="1" dirty="0" smtClean="0">
                <a:latin typeface="Calibri"/>
                <a:cs typeface="Calibri"/>
              </a:rPr>
            </a:br>
            <a:r>
              <a:rPr lang="en-US" sz="4800" b="1" dirty="0" smtClean="0">
                <a:latin typeface="Calibri"/>
                <a:cs typeface="Calibri"/>
              </a:rPr>
              <a:t>GESTÃO PÚBLICA SUSTENTÁVEL</a:t>
            </a:r>
            <a:br>
              <a:rPr lang="en-US" sz="4800" b="1" dirty="0" smtClean="0">
                <a:latin typeface="Calibri"/>
                <a:cs typeface="Calibri"/>
              </a:rPr>
            </a:br>
            <a:r>
              <a:rPr lang="en-US" sz="4800" b="1" dirty="0" smtClean="0">
                <a:latin typeface="Calibri"/>
                <a:cs typeface="Calibri"/>
              </a:rPr>
              <a:t>PETRÓPOLIS - RJ</a:t>
            </a:r>
            <a:endParaRPr lang="en-US" sz="4800" b="1" dirty="0">
              <a:latin typeface="Calibri"/>
              <a:cs typeface="Calibri"/>
            </a:endParaRPr>
          </a:p>
        </p:txBody>
      </p:sp>
      <p:pic>
        <p:nvPicPr>
          <p:cNvPr id="4" name="Picture 3" descr="logo Petrópolis Sustentáve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9155" t="24497" r="19082" b="22340"/>
          <a:stretch/>
        </p:blipFill>
        <p:spPr>
          <a:xfrm>
            <a:off x="7264399" y="5611792"/>
            <a:ext cx="1761067" cy="113689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67467" y="2701737"/>
            <a:ext cx="4855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chemeClr val="bg1"/>
                </a:solidFill>
                <a:latin typeface="Calibri"/>
                <a:cs typeface="Calibri"/>
              </a:rPr>
              <a:t>Programa</a:t>
            </a:r>
            <a:r>
              <a:rPr lang="en-US" sz="2800" b="1" dirty="0" smtClean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libri"/>
                <a:cs typeface="Calibri"/>
              </a:rPr>
              <a:t>Cidades</a:t>
            </a:r>
            <a:r>
              <a:rPr lang="en-US" sz="2800" b="1" dirty="0" smtClean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Calibri"/>
                <a:cs typeface="Calibri"/>
              </a:rPr>
              <a:t>Sustentáveis</a:t>
            </a:r>
            <a:endParaRPr lang="en-US" sz="28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pic>
        <p:nvPicPr>
          <p:cNvPr id="7" name="Picture 6" descr="selo-cidade-participante.pdf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6354" t="14435" r="18434" b="10464"/>
          <a:stretch/>
        </p:blipFill>
        <p:spPr>
          <a:xfrm>
            <a:off x="13158" y="5356546"/>
            <a:ext cx="1375377" cy="150145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92863" y="3302026"/>
            <a:ext cx="585173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FFFF"/>
                </a:solidFill>
                <a:latin typeface="Calibri"/>
                <a:cs typeface="Calibri"/>
              </a:rPr>
              <a:t>9 e 10 de </a:t>
            </a:r>
            <a:r>
              <a:rPr lang="en-US" sz="2800" b="1" dirty="0" err="1" smtClean="0">
                <a:solidFill>
                  <a:srgbClr val="FFFFFF"/>
                </a:solidFill>
                <a:latin typeface="Calibri"/>
                <a:cs typeface="Calibri"/>
              </a:rPr>
              <a:t>junho</a:t>
            </a:r>
            <a:r>
              <a:rPr lang="en-US" sz="2800" b="1" dirty="0" smtClean="0">
                <a:solidFill>
                  <a:srgbClr val="FFFFFF"/>
                </a:solidFill>
                <a:latin typeface="Calibri"/>
                <a:cs typeface="Calibri"/>
              </a:rPr>
              <a:t> de 2014</a:t>
            </a:r>
          </a:p>
          <a:p>
            <a:pPr algn="ctr"/>
            <a:endParaRPr lang="en-US" sz="2800" b="1" dirty="0">
              <a:solidFill>
                <a:srgbClr val="FFFFFF"/>
              </a:solidFill>
              <a:latin typeface="Calibri"/>
              <a:cs typeface="Calibri"/>
            </a:endParaRPr>
          </a:p>
          <a:p>
            <a:pPr algn="ctr"/>
            <a:r>
              <a:rPr lang="en-US" sz="2800" b="1" dirty="0" smtClean="0">
                <a:solidFill>
                  <a:srgbClr val="FFFFFF"/>
                </a:solidFill>
                <a:latin typeface="Calibri"/>
                <a:cs typeface="Calibri"/>
              </a:rPr>
              <a:t>Local: Centro de </a:t>
            </a:r>
            <a:r>
              <a:rPr lang="en-US" sz="2800" b="1" dirty="0" err="1" smtClean="0">
                <a:solidFill>
                  <a:srgbClr val="FFFFFF"/>
                </a:solidFill>
                <a:latin typeface="Calibri"/>
                <a:cs typeface="Calibri"/>
              </a:rPr>
              <a:t>Cultura</a:t>
            </a:r>
            <a:r>
              <a:rPr lang="en-US" sz="2800" b="1" dirty="0" smtClean="0">
                <a:solidFill>
                  <a:srgbClr val="FFFFFF"/>
                </a:solidFill>
                <a:latin typeface="Calibri"/>
                <a:cs typeface="Calibri"/>
              </a:rPr>
              <a:t> Raul de </a:t>
            </a:r>
            <a:r>
              <a:rPr lang="en-US" sz="2800" b="1" dirty="0" err="1" smtClean="0">
                <a:solidFill>
                  <a:srgbClr val="FFFFFF"/>
                </a:solidFill>
                <a:latin typeface="Calibri"/>
                <a:cs typeface="Calibri"/>
              </a:rPr>
              <a:t>Leoni</a:t>
            </a:r>
            <a:endParaRPr lang="en-US" sz="2800" b="1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algn="ctr"/>
            <a:r>
              <a:rPr lang="pt-BR" sz="1600" dirty="0" smtClean="0">
                <a:solidFill>
                  <a:schemeClr val="bg1"/>
                </a:solidFill>
                <a:latin typeface="Calibri" pitchFamily="34" charset="0"/>
              </a:rPr>
              <a:t> Praça Visconde de  Mauá, 305 - Centro, Petrópolis - 25685-380 </a:t>
            </a:r>
          </a:p>
          <a:p>
            <a:pPr algn="ctr"/>
            <a:r>
              <a:rPr lang="pt-BR" sz="1600" b="1" dirty="0" smtClean="0">
                <a:solidFill>
                  <a:schemeClr val="bg1"/>
                </a:solidFill>
                <a:latin typeface="Calibri" pitchFamily="34" charset="0"/>
              </a:rPr>
              <a:t> Telefone:</a:t>
            </a:r>
            <a:r>
              <a:rPr lang="pt-BR" sz="1600" dirty="0" smtClean="0">
                <a:solidFill>
                  <a:schemeClr val="bg1"/>
                </a:solidFill>
                <a:latin typeface="Calibri" pitchFamily="34" charset="0"/>
              </a:rPr>
              <a:t>(24) 2233-1200 </a:t>
            </a:r>
          </a:p>
          <a:p>
            <a:pPr algn="ctr"/>
            <a:endParaRPr lang="en-US" sz="2800" b="1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1570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latin typeface="Calibri"/>
                <a:cs typeface="Calibri"/>
              </a:rPr>
              <a:t>CURSO</a:t>
            </a:r>
            <a:br>
              <a:rPr lang="en-US" sz="3200" b="1" dirty="0">
                <a:latin typeface="Calibri"/>
                <a:cs typeface="Calibri"/>
              </a:rPr>
            </a:br>
            <a:r>
              <a:rPr lang="en-US" sz="3200" b="1" dirty="0">
                <a:latin typeface="Calibri"/>
                <a:cs typeface="Calibri"/>
              </a:rPr>
              <a:t>GESTÃO PÚBLICA SUSTENTÁVEL</a:t>
            </a:r>
            <a:br>
              <a:rPr lang="en-US" sz="3200" b="1" dirty="0">
                <a:latin typeface="Calibri"/>
                <a:cs typeface="Calibri"/>
              </a:rPr>
            </a:br>
            <a:r>
              <a:rPr lang="en-US" sz="3200" b="1" dirty="0">
                <a:latin typeface="Calibri"/>
                <a:cs typeface="Calibri"/>
              </a:rPr>
              <a:t>PETRÓPOLIS - RJ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5909" y="2499166"/>
            <a:ext cx="7662864" cy="3267169"/>
          </a:xfrm>
        </p:spPr>
        <p:txBody>
          <a:bodyPr/>
          <a:lstStyle/>
          <a:p>
            <a:pPr marL="0" indent="0" algn="ctr">
              <a:buNone/>
            </a:pPr>
            <a:r>
              <a:rPr lang="pt-BR" dirty="0" smtClean="0"/>
              <a:t>Realização</a:t>
            </a:r>
            <a:r>
              <a:rPr lang="pt-BR" dirty="0"/>
              <a:t>: Secretaria </a:t>
            </a:r>
            <a:r>
              <a:rPr lang="pt-BR" dirty="0" smtClean="0"/>
              <a:t>Executiva </a:t>
            </a:r>
            <a:r>
              <a:rPr lang="pt-BR" dirty="0"/>
              <a:t>do Programa Cidades Sustentáveis (PCS), em parceria com a Frente Nacional de Prefeitos (FNP), com o apoio da Prefeitura Municipal de Petrópolis</a:t>
            </a:r>
            <a:r>
              <a:rPr lang="pt-BR" i="1" dirty="0"/>
              <a:t> </a:t>
            </a:r>
            <a:endParaRPr lang="pt-BR" i="1" dirty="0" smtClean="0"/>
          </a:p>
          <a:p>
            <a:pPr marL="0" indent="0" algn="ctr">
              <a:buNone/>
            </a:pPr>
            <a:r>
              <a:rPr lang="pt-BR" b="1" dirty="0" smtClean="0">
                <a:latin typeface="Calibri"/>
                <a:cs typeface="Calibri"/>
              </a:rPr>
              <a:t>9 e 10 de Junho de 2014</a:t>
            </a:r>
          </a:p>
          <a:p>
            <a:pPr marL="0" indent="0" algn="ctr">
              <a:buNone/>
            </a:pPr>
            <a:r>
              <a:rPr lang="pt-BR" b="1" dirty="0" smtClean="0">
                <a:latin typeface="Calibri"/>
                <a:cs typeface="Calibri"/>
              </a:rPr>
              <a:t>Local : Centro de Cultura Raul de Leoni</a:t>
            </a:r>
            <a:endParaRPr lang="en-US" b="1" dirty="0">
              <a:latin typeface="Calibri"/>
              <a:cs typeface="Calibri"/>
            </a:endParaRPr>
          </a:p>
          <a:p>
            <a:pPr algn="ctr"/>
            <a:endParaRPr lang="en-US" dirty="0"/>
          </a:p>
        </p:txBody>
      </p:sp>
      <p:pic>
        <p:nvPicPr>
          <p:cNvPr id="4" name="Picture 3" descr="logo Petrópolis Sustentáve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9155" t="24497" r="19082" b="22340"/>
          <a:stretch/>
        </p:blipFill>
        <p:spPr>
          <a:xfrm>
            <a:off x="3759200" y="5468817"/>
            <a:ext cx="1761067" cy="1136891"/>
          </a:xfrm>
          <a:prstGeom prst="rect">
            <a:avLst/>
          </a:prstGeom>
        </p:spPr>
      </p:pic>
      <p:pic>
        <p:nvPicPr>
          <p:cNvPr id="5" name="Picture 4" descr="selo-cidade-participante.pdf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6354" t="14435" r="18434" b="10464"/>
          <a:stretch/>
        </p:blipFill>
        <p:spPr>
          <a:xfrm>
            <a:off x="7555973" y="5184938"/>
            <a:ext cx="1375377" cy="1501454"/>
          </a:xfrm>
          <a:prstGeom prst="rect">
            <a:avLst/>
          </a:prstGeom>
        </p:spPr>
      </p:pic>
      <p:pic>
        <p:nvPicPr>
          <p:cNvPr id="6" name="Picture 5" descr="FNP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432" y="5672258"/>
            <a:ext cx="2171700" cy="9334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84892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>
                <a:latin typeface="Calibri"/>
                <a:cs typeface="Calibri"/>
              </a:rPr>
              <a:t>PROGRAMAÇÃO</a:t>
            </a:r>
            <a:endParaRPr lang="en-US" sz="5400" dirty="0"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753162"/>
            <a:ext cx="7662864" cy="32671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400" b="1" dirty="0">
                <a:latin typeface="Calibri"/>
                <a:cs typeface="Calibri"/>
              </a:rPr>
              <a:t>9 de junho, segunda-feira 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 smtClean="0">
                <a:latin typeface="Calibri"/>
                <a:cs typeface="Calibri"/>
              </a:rPr>
              <a:t>                                                                                              </a:t>
            </a:r>
            <a:r>
              <a:rPr lang="pt-BR" sz="1800" dirty="0" smtClean="0">
                <a:latin typeface="Calibri"/>
                <a:cs typeface="Calibri"/>
              </a:rPr>
              <a:t>9h </a:t>
            </a:r>
            <a:r>
              <a:rPr lang="pt-BR" sz="1800" dirty="0">
                <a:latin typeface="Calibri"/>
                <a:cs typeface="Calibri"/>
              </a:rPr>
              <a:t>às 10h – </a:t>
            </a:r>
            <a:r>
              <a:rPr lang="pt-BR" sz="1800" dirty="0" smtClean="0">
                <a:latin typeface="Calibri"/>
                <a:cs typeface="Calibri"/>
              </a:rPr>
              <a:t>Credenciamento</a:t>
            </a:r>
            <a:r>
              <a:rPr lang="en-US" sz="1800" dirty="0">
                <a:latin typeface="Calibri"/>
                <a:cs typeface="Calibri"/>
              </a:rPr>
              <a:t> </a:t>
            </a:r>
            <a:r>
              <a:rPr lang="en-US" sz="1800" dirty="0" smtClean="0">
                <a:latin typeface="Calibri"/>
                <a:cs typeface="Calibri"/>
              </a:rPr>
              <a:t>                                                                                      </a:t>
            </a:r>
            <a:r>
              <a:rPr lang="pt-BR" sz="1800" dirty="0" smtClean="0">
                <a:latin typeface="Calibri"/>
                <a:cs typeface="Calibri"/>
              </a:rPr>
              <a:t>10h </a:t>
            </a:r>
            <a:r>
              <a:rPr lang="pt-BR" sz="1800" dirty="0">
                <a:latin typeface="Calibri"/>
                <a:cs typeface="Calibri"/>
              </a:rPr>
              <a:t>às 10h30 - Abertura</a:t>
            </a:r>
            <a:endParaRPr lang="en-US" sz="1800" dirty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pt-BR" sz="1800" dirty="0">
                <a:latin typeface="Calibri"/>
                <a:cs typeface="Calibri"/>
              </a:rPr>
              <a:t>Excelentíssimo Senhor Prefeito de Petrópolis (RJ), Rubens </a:t>
            </a:r>
            <a:r>
              <a:rPr lang="pt-BR" sz="1800" dirty="0" smtClean="0">
                <a:latin typeface="Calibri"/>
                <a:cs typeface="Calibri"/>
              </a:rPr>
              <a:t>Bomtempo</a:t>
            </a:r>
            <a:r>
              <a:rPr lang="en-US" sz="1800" dirty="0">
                <a:latin typeface="Calibri"/>
                <a:cs typeface="Calibri"/>
              </a:rPr>
              <a:t> </a:t>
            </a:r>
            <a:r>
              <a:rPr lang="en-US" sz="1800" dirty="0" smtClean="0">
                <a:latin typeface="Calibri"/>
                <a:cs typeface="Calibri"/>
              </a:rPr>
              <a:t>                   </a:t>
            </a:r>
            <a:r>
              <a:rPr lang="pt-BR" sz="1800" dirty="0" smtClean="0">
                <a:latin typeface="Calibri"/>
                <a:cs typeface="Calibri"/>
              </a:rPr>
              <a:t>Zuleica </a:t>
            </a:r>
            <a:r>
              <a:rPr lang="pt-BR" sz="1800" dirty="0">
                <a:latin typeface="Calibri"/>
                <a:cs typeface="Calibri"/>
              </a:rPr>
              <a:t>Goulart - Coordenadora Executivo do Programa Cidades Sustentáveis</a:t>
            </a:r>
            <a:endParaRPr lang="en-US" sz="1800" dirty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pt-BR" sz="1800" dirty="0">
                <a:latin typeface="Calibri"/>
                <a:cs typeface="Calibri"/>
              </a:rPr>
              <a:t>10h30 às 11h (30’) – </a:t>
            </a:r>
            <a:r>
              <a:rPr lang="pt-BR" sz="1800" b="1" dirty="0">
                <a:latin typeface="Calibri"/>
                <a:cs typeface="Calibri"/>
              </a:rPr>
              <a:t>Módulo </a:t>
            </a:r>
            <a:r>
              <a:rPr lang="pt-BR" sz="1800" b="1" dirty="0" err="1">
                <a:latin typeface="Calibri"/>
                <a:cs typeface="Calibri"/>
              </a:rPr>
              <a:t>I</a:t>
            </a:r>
            <a:r>
              <a:rPr lang="pt-BR" sz="1800" b="1" dirty="0">
                <a:latin typeface="Calibri"/>
                <a:cs typeface="Calibri"/>
              </a:rPr>
              <a:t> – As Bases do Programa Cidades Sustentáveis e Mapeamento Estratégico do Município</a:t>
            </a:r>
            <a:r>
              <a:rPr lang="pt-BR" sz="1800" dirty="0">
                <a:latin typeface="Calibri"/>
                <a:cs typeface="Calibri"/>
              </a:rPr>
              <a:t>  </a:t>
            </a:r>
            <a:r>
              <a:rPr lang="en-US" sz="1800" dirty="0">
                <a:latin typeface="Calibri"/>
                <a:cs typeface="Calibri"/>
              </a:rPr>
              <a:t> </a:t>
            </a:r>
            <a:r>
              <a:rPr lang="en-US" sz="1800" dirty="0" smtClean="0">
                <a:latin typeface="Calibri"/>
                <a:cs typeface="Calibri"/>
              </a:rPr>
              <a:t>                                                                </a:t>
            </a:r>
            <a:r>
              <a:rPr lang="pt-BR" sz="1800" dirty="0" smtClean="0">
                <a:latin typeface="Calibri"/>
                <a:cs typeface="Calibri"/>
              </a:rPr>
              <a:t>11h </a:t>
            </a:r>
            <a:r>
              <a:rPr lang="pt-BR" sz="1800" dirty="0">
                <a:latin typeface="Calibri"/>
                <a:cs typeface="Calibri"/>
              </a:rPr>
              <a:t>às 11h20 (20’) – Debate</a:t>
            </a:r>
            <a:r>
              <a:rPr lang="en-US" sz="1800" dirty="0">
                <a:latin typeface="Calibri"/>
                <a:cs typeface="Calibri"/>
              </a:rPr>
              <a:t> </a:t>
            </a:r>
          </a:p>
        </p:txBody>
      </p:sp>
      <p:pic>
        <p:nvPicPr>
          <p:cNvPr id="4" name="Picture 3" descr="logo Petrópolis Sustentáve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9155" t="24497" r="19082" b="22340"/>
          <a:stretch/>
        </p:blipFill>
        <p:spPr>
          <a:xfrm>
            <a:off x="6925733" y="5468817"/>
            <a:ext cx="1761067" cy="113689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1638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50424" y="2131874"/>
            <a:ext cx="8297239" cy="40010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11h20 às 12h (40’) </a:t>
            </a:r>
            <a:r>
              <a:rPr lang="pt-BR" sz="2000" dirty="0" smtClean="0">
                <a:latin typeface="Calibri" pitchFamily="34" charset="0"/>
              </a:rPr>
              <a:t>– </a:t>
            </a:r>
            <a:r>
              <a:rPr lang="pt-B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Módulo II - Fundamentos da Governança e Gestão Local </a:t>
            </a:r>
            <a:endParaRPr lang="pt-BR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  <a:p>
            <a:pPr lvl="0"/>
            <a:r>
              <a:rPr lang="pt-B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Transparência e Acesso à Informação</a:t>
            </a:r>
          </a:p>
          <a:p>
            <a:pPr lvl="0"/>
            <a:r>
              <a:rPr lang="pt-B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Instrumentos de Governança Participativa</a:t>
            </a:r>
          </a:p>
          <a:p>
            <a:r>
              <a:rPr lang="pt-B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12h às 12h40 (60’) – Debate</a:t>
            </a:r>
          </a:p>
          <a:p>
            <a:endParaRPr lang="pt-BR" sz="2000" dirty="0" smtClean="0">
              <a:latin typeface="Calibri" pitchFamily="34" charset="0"/>
            </a:endParaRPr>
          </a:p>
          <a:p>
            <a:r>
              <a:rPr lang="pt-B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12h40 às 14h </a:t>
            </a:r>
            <a:r>
              <a:rPr lang="pt-B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– Almoço</a:t>
            </a:r>
          </a:p>
          <a:p>
            <a:endParaRPr lang="pt-BR" sz="2000" b="1" dirty="0" smtClean="0">
              <a:latin typeface="Calibri" pitchFamily="34" charset="0"/>
            </a:endParaRPr>
          </a:p>
          <a:p>
            <a:r>
              <a:rPr lang="pt-B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14h às 16h (120´) </a:t>
            </a:r>
            <a:r>
              <a:rPr lang="pt-B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– Módulo III – Os 12 Eixos Temáticos do Programa </a:t>
            </a:r>
          </a:p>
          <a:p>
            <a:r>
              <a:rPr lang="pt-B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Cidades Sustentáveis (PCS) </a:t>
            </a:r>
          </a:p>
          <a:p>
            <a:r>
              <a:rPr lang="pt-B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16h às 17h (60’) – Debate</a:t>
            </a:r>
          </a:p>
          <a:p>
            <a:endParaRPr lang="pt-BR" dirty="0" smtClean="0">
              <a:latin typeface="Calibri" pitchFamily="34" charset="0"/>
            </a:endParaRPr>
          </a:p>
          <a:p>
            <a:endParaRPr lang="pt-BR" dirty="0" smtClean="0">
              <a:latin typeface="Calibri" pitchFamily="34" charset="0"/>
            </a:endParaRPr>
          </a:p>
          <a:p>
            <a:endParaRPr lang="pt-BR" dirty="0"/>
          </a:p>
        </p:txBody>
      </p:sp>
      <p:pic>
        <p:nvPicPr>
          <p:cNvPr id="3" name="Picture 3" descr="logo Petrópolis Sustentáve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9155" t="24497" r="19082" b="22340"/>
          <a:stretch/>
        </p:blipFill>
        <p:spPr>
          <a:xfrm>
            <a:off x="6925733" y="5468817"/>
            <a:ext cx="1761067" cy="113689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15343" y="1171973"/>
            <a:ext cx="8427948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10 de junho, terça-feira</a:t>
            </a:r>
            <a:endParaRPr lang="pt-BR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 </a:t>
            </a:r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9h às 12h </a:t>
            </a:r>
            <a:r>
              <a:rPr lang="pt-BR" dirty="0" smtClean="0">
                <a:latin typeface="Calibri" pitchFamily="34" charset="0"/>
              </a:rPr>
              <a:t>- </a:t>
            </a:r>
            <a:r>
              <a:rPr lang="pt-B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Módulo IV - Metodologia para Implementação de indicadores e </a:t>
            </a:r>
          </a:p>
          <a:p>
            <a:r>
              <a:rPr lang="pt-B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Planos de Metas/ Uso do Sistema de Indicadores para a Construção de Observatórios</a:t>
            </a:r>
            <a:endParaRPr lang="pt-BR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  <a:p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Informação organizada, coleta dos indicadores e diagnóstico preliminar</a:t>
            </a:r>
          </a:p>
          <a:p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Priorização dos indicadores - utilização do sistema de monitoramento </a:t>
            </a:r>
          </a:p>
          <a:p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Elaboração do Plano de Metas</a:t>
            </a:r>
          </a:p>
          <a:p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Uso do Sistema de Indicadores para a Construção de Observatórios</a:t>
            </a:r>
          </a:p>
          <a:p>
            <a:r>
              <a:rPr lang="pt-BR" dirty="0" smtClean="0">
                <a:latin typeface="Calibri" pitchFamily="34" charset="0"/>
              </a:rPr>
              <a:t> </a:t>
            </a:r>
            <a:r>
              <a:rPr lang="pt-BR" sz="1400" dirty="0" smtClean="0">
                <a:latin typeface="Calibri" pitchFamily="34" charset="0"/>
              </a:rPr>
              <a:t>O objetivo deste módulo é mostrar em uma linguagem objetiva e direta a importância dos indicadores para </a:t>
            </a:r>
          </a:p>
          <a:p>
            <a:r>
              <a:rPr lang="pt-BR" sz="1400" dirty="0" smtClean="0">
                <a:latin typeface="Calibri" pitchFamily="34" charset="0"/>
              </a:rPr>
              <a:t>a administração municipal, assim como para a fiscalização e controle social das políticas públicas, além de servir </a:t>
            </a:r>
          </a:p>
          <a:p>
            <a:r>
              <a:rPr lang="pt-BR" sz="1400" dirty="0" smtClean="0">
                <a:latin typeface="Calibri" pitchFamily="34" charset="0"/>
              </a:rPr>
              <a:t>de fonte de informação e conhecimento da realidade local. Será apresentado um passo a passo para a inclusão </a:t>
            </a:r>
          </a:p>
          <a:p>
            <a:r>
              <a:rPr lang="pt-BR" sz="1400" dirty="0" smtClean="0">
                <a:latin typeface="Calibri" pitchFamily="34" charset="0"/>
              </a:rPr>
              <a:t>dos indicadores em um sistema de tecnologia que propicia a inserção de informações de dados abertos e de fácil </a:t>
            </a:r>
          </a:p>
          <a:p>
            <a:r>
              <a:rPr lang="pt-BR" sz="1400" dirty="0" smtClean="0">
                <a:latin typeface="Calibri" pitchFamily="34" charset="0"/>
              </a:rPr>
              <a:t>acesso e, assim, abre a possibilidade para a criação e implantação de Observatórios Municipais, a inclusão de </a:t>
            </a:r>
          </a:p>
          <a:p>
            <a:r>
              <a:rPr lang="pt-BR" sz="1400" dirty="0" smtClean="0">
                <a:latin typeface="Calibri" pitchFamily="34" charset="0"/>
              </a:rPr>
              <a:t>dados até a estrutura do sistema com as fórmulas utilizadas e a finalidade das variáveis que compõem </a:t>
            </a:r>
          </a:p>
          <a:p>
            <a:r>
              <a:rPr lang="pt-BR" sz="1400" dirty="0" smtClean="0">
                <a:latin typeface="Calibri" pitchFamily="34" charset="0"/>
              </a:rPr>
              <a:t>os indicadores. Detalhará, ainda, de que maneira é possível cadastrar novas variáveis e novos indicadores, de </a:t>
            </a:r>
          </a:p>
          <a:p>
            <a:r>
              <a:rPr lang="pt-BR" sz="1400" dirty="0" smtClean="0">
                <a:latin typeface="Calibri" pitchFamily="34" charset="0"/>
              </a:rPr>
              <a:t>acordo com a necessidade do município, e como o sistema possibilita inserir boas práticas locais, regionalizar</a:t>
            </a:r>
          </a:p>
          <a:p>
            <a:r>
              <a:rPr lang="pt-BR" sz="1400" dirty="0" smtClean="0">
                <a:latin typeface="Calibri" pitchFamily="34" charset="0"/>
              </a:rPr>
              <a:t>informações do município e inserir  indicadores por regiões, o que permite a avaliação por áreas no interior </a:t>
            </a:r>
          </a:p>
          <a:p>
            <a:r>
              <a:rPr lang="pt-BR" sz="1400" dirty="0" smtClean="0">
                <a:latin typeface="Calibri" pitchFamily="34" charset="0"/>
              </a:rPr>
              <a:t>de uma mesma cidade.</a:t>
            </a:r>
          </a:p>
          <a:p>
            <a:r>
              <a:rPr lang="pt-BR" sz="1400" dirty="0" smtClean="0">
                <a:latin typeface="Calibri" pitchFamily="34" charset="0"/>
              </a:rPr>
              <a:t> </a:t>
            </a:r>
          </a:p>
          <a:p>
            <a:r>
              <a:rPr lang="pt-BR" sz="1400" b="1" dirty="0" smtClean="0">
                <a:latin typeface="Calibri" pitchFamily="34" charset="0"/>
              </a:rPr>
              <a:t>Obs.: A oficina de indicadores é direcionada aos técnicos das prefeituras responsáveis pelo </a:t>
            </a:r>
          </a:p>
          <a:p>
            <a:r>
              <a:rPr lang="pt-BR" sz="1400" b="1" dirty="0" smtClean="0">
                <a:latin typeface="Calibri" pitchFamily="34" charset="0"/>
              </a:rPr>
              <a:t>preenchimento dos indicadores no sistema do PCS. </a:t>
            </a:r>
          </a:p>
          <a:p>
            <a:endParaRPr lang="pt-BR" dirty="0"/>
          </a:p>
        </p:txBody>
      </p:sp>
      <p:pic>
        <p:nvPicPr>
          <p:cNvPr id="3" name="Picture 3" descr="logo Petrópolis Sustentáve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9155" t="24497" r="19082" b="22340"/>
          <a:stretch/>
        </p:blipFill>
        <p:spPr>
          <a:xfrm>
            <a:off x="7051115" y="5468817"/>
            <a:ext cx="1761067" cy="113689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55495" y="1358153"/>
            <a:ext cx="8416150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Prêmio Cidades Sustentáveis (Objetivos e critérios)</a:t>
            </a:r>
          </a:p>
          <a:p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O Prêmio, de abrangência nacional, tem como objetivo estimular os gestores públicos </a:t>
            </a:r>
          </a:p>
          <a:p>
            <a:r>
              <a:rPr lang="pt-BR" dirty="0" smtClean="0">
                <a:latin typeface="Calibri" pitchFamily="34" charset="0"/>
              </a:rPr>
              <a:t>para a criação, manutenção e atualização de observatórios em seus respectivos </a:t>
            </a:r>
          </a:p>
          <a:p>
            <a:r>
              <a:rPr lang="pt-BR" dirty="0" smtClean="0">
                <a:latin typeface="Calibri" pitchFamily="34" charset="0"/>
              </a:rPr>
              <a:t>municípios, contendo indicadores, programas de metas e informações relevantes sobre </a:t>
            </a:r>
          </a:p>
          <a:p>
            <a:r>
              <a:rPr lang="pt-BR" dirty="0" smtClean="0">
                <a:latin typeface="Calibri" pitchFamily="34" charset="0"/>
              </a:rPr>
              <a:t>políticas públicas voltadas à qualidade de vida e ao desenvolvimento sustentável, assim </a:t>
            </a:r>
          </a:p>
          <a:p>
            <a:r>
              <a:rPr lang="pt-BR" dirty="0" smtClean="0">
                <a:latin typeface="Calibri" pitchFamily="34" charset="0"/>
              </a:rPr>
              <a:t>como reconhecer e valorizar as experiências bem-sucedidas.</a:t>
            </a:r>
          </a:p>
          <a:p>
            <a:endParaRPr lang="pt-BR" dirty="0" smtClean="0">
              <a:latin typeface="Calibri" pitchFamily="34" charset="0"/>
            </a:endParaRPr>
          </a:p>
          <a:p>
            <a:endParaRPr lang="pt-BR" dirty="0" smtClean="0">
              <a:latin typeface="Calibri" pitchFamily="34" charset="0"/>
            </a:endParaRPr>
          </a:p>
          <a:p>
            <a:r>
              <a:rPr lang="pt-B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Contatos: </a:t>
            </a:r>
          </a:p>
          <a:p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Rodrigo Xavier </a:t>
            </a:r>
            <a:r>
              <a:rPr lang="pt-BR" dirty="0" err="1" smtClean="0">
                <a:latin typeface="Calibri" pitchFamily="34" charset="0"/>
              </a:rPr>
              <a:t>D´Almeida</a:t>
            </a:r>
            <a:r>
              <a:rPr lang="pt-BR" dirty="0" smtClean="0">
                <a:latin typeface="Calibri" pitchFamily="34" charset="0"/>
              </a:rPr>
              <a:t> - Secretaria de Planejamento e Desenvolvimento </a:t>
            </a:r>
          </a:p>
          <a:p>
            <a:r>
              <a:rPr lang="pt-BR" dirty="0" smtClean="0">
                <a:latin typeface="Calibri" pitchFamily="34" charset="0"/>
              </a:rPr>
              <a:t>Econômico de Petrópolis -  </a:t>
            </a:r>
            <a:r>
              <a:rPr lang="pt-BR" dirty="0" smtClean="0">
                <a:latin typeface="Calibri" pitchFamily="34" charset="0"/>
                <a:hlinkClick r:id="rId2"/>
              </a:rPr>
              <a:t>rodrigoxavier@petropolis.rj.gov.br</a:t>
            </a:r>
            <a:r>
              <a:rPr lang="pt-BR" dirty="0" smtClean="0">
                <a:latin typeface="Calibri" pitchFamily="34" charset="0"/>
              </a:rPr>
              <a:t>  24 9 9977 0909</a:t>
            </a:r>
          </a:p>
          <a:p>
            <a:endParaRPr lang="pt-BR" dirty="0" smtClean="0">
              <a:latin typeface="Calibri" pitchFamily="34" charset="0"/>
            </a:endParaRPr>
          </a:p>
          <a:p>
            <a:r>
              <a:rPr lang="pt-BR" dirty="0" smtClean="0">
                <a:latin typeface="Calibri" pitchFamily="34" charset="0"/>
              </a:rPr>
              <a:t>Zuleica Goulart– Programa Cidades Sustentáveis</a:t>
            </a:r>
          </a:p>
          <a:p>
            <a:r>
              <a:rPr lang="pt-BR" dirty="0" smtClean="0">
                <a:latin typeface="Calibri" pitchFamily="34" charset="0"/>
                <a:hlinkClick r:id="rId3"/>
              </a:rPr>
              <a:t>zuleica@isps.org.br</a:t>
            </a:r>
            <a:r>
              <a:rPr lang="pt-BR" dirty="0" smtClean="0">
                <a:latin typeface="Calibri" pitchFamily="34" charset="0"/>
              </a:rPr>
              <a:t>   11 3894-2400 </a:t>
            </a:r>
          </a:p>
          <a:p>
            <a:endParaRPr lang="pt-BR" dirty="0"/>
          </a:p>
        </p:txBody>
      </p:sp>
      <p:pic>
        <p:nvPicPr>
          <p:cNvPr id="4" name="Picture 3" descr="logo Petrópolis Sustentável.jp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9155" t="24497" r="19082" b="22340"/>
          <a:stretch/>
        </p:blipFill>
        <p:spPr>
          <a:xfrm>
            <a:off x="7051115" y="5468817"/>
            <a:ext cx="1761067" cy="1136891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109</TotalTime>
  <Words>315</Words>
  <Application>Microsoft Office PowerPoint</Application>
  <PresentationFormat>Apresentação na tela (4:3)</PresentationFormat>
  <Paragraphs>62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Genesis</vt:lpstr>
      <vt:lpstr>  CURSO GESTÃO PÚBLICA SUSTENTÁVEL PETRÓPOLIS - RJ</vt:lpstr>
      <vt:lpstr>CURSO GESTÃO PÚBLICA SUSTENTÁVEL PETRÓPOLIS - RJ</vt:lpstr>
      <vt:lpstr>PROGRAMAÇÃO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CURSO GESTÃO PÚBLICA SUSTENTÁVEL</dc:title>
  <dc:creator>Thais</dc:creator>
  <cp:lastModifiedBy>Renato Araújo Silva</cp:lastModifiedBy>
  <cp:revision>15</cp:revision>
  <dcterms:created xsi:type="dcterms:W3CDTF">2014-05-18T21:57:34Z</dcterms:created>
  <dcterms:modified xsi:type="dcterms:W3CDTF">2014-06-03T19:46:10Z</dcterms:modified>
</cp:coreProperties>
</file>